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26"/>
  </p:notesMasterIdLst>
  <p:sldIdLst>
    <p:sldId id="256" r:id="rId2"/>
    <p:sldId id="268" r:id="rId3"/>
    <p:sldId id="264" r:id="rId4"/>
    <p:sldId id="267" r:id="rId5"/>
    <p:sldId id="275" r:id="rId6"/>
    <p:sldId id="265" r:id="rId7"/>
    <p:sldId id="274" r:id="rId8"/>
    <p:sldId id="289" r:id="rId9"/>
    <p:sldId id="266" r:id="rId10"/>
    <p:sldId id="272" r:id="rId11"/>
    <p:sldId id="270" r:id="rId12"/>
    <p:sldId id="273" r:id="rId13"/>
    <p:sldId id="276" r:id="rId14"/>
    <p:sldId id="277" r:id="rId15"/>
    <p:sldId id="284" r:id="rId16"/>
    <p:sldId id="278" r:id="rId17"/>
    <p:sldId id="281" r:id="rId18"/>
    <p:sldId id="282" r:id="rId19"/>
    <p:sldId id="285" r:id="rId20"/>
    <p:sldId id="288" r:id="rId21"/>
    <p:sldId id="283" r:id="rId22"/>
    <p:sldId id="286" r:id="rId23"/>
    <p:sldId id="262" r:id="rId24"/>
    <p:sldId id="263" r:id="rId2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Catamaran" panose="020B0604020202020204" charset="0"/>
      <p:regular r:id="rId28"/>
      <p:bold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CF93AB2-1674-43ED-9E54-8E943027EFB2}">
          <p14:sldIdLst>
            <p14:sldId id="256"/>
            <p14:sldId id="268"/>
            <p14:sldId id="264"/>
            <p14:sldId id="267"/>
            <p14:sldId id="275"/>
            <p14:sldId id="265"/>
            <p14:sldId id="274"/>
            <p14:sldId id="289"/>
            <p14:sldId id="266"/>
            <p14:sldId id="272"/>
            <p14:sldId id="270"/>
            <p14:sldId id="273"/>
            <p14:sldId id="276"/>
            <p14:sldId id="277"/>
            <p14:sldId id="284"/>
            <p14:sldId id="278"/>
            <p14:sldId id="281"/>
            <p14:sldId id="282"/>
            <p14:sldId id="285"/>
            <p14:sldId id="288"/>
            <p14:sldId id="283"/>
            <p14:sldId id="286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34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485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244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206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670f63a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670f63a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14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187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0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842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029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066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Higher stability due to the use of the target network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41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670f63a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670f63a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240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308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670f63a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670f63a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00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097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a3e01eb3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a3e01eb3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670f63a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670f63a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05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280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788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(like Kernels in SVMs)</a:t>
            </a:r>
            <a:br>
              <a:rPr lang="en-US" dirty="0"/>
            </a:br>
            <a:r>
              <a:rPr lang="en-US" dirty="0"/>
              <a:t>(compared to a shallow net)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9746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670f63a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5670f63a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358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25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0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tamaran"/>
              <a:buNone/>
              <a:defRPr sz="4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6259425" y="2453225"/>
            <a:ext cx="2884575" cy="26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830400" y="1170063"/>
            <a:ext cx="548700" cy="882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379100" y="1170063"/>
            <a:ext cx="548700" cy="882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l="7088" t="14912" r="9620" b="16523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 b="1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tamaran"/>
              <a:buChar char="●"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tro-nardelli/sapienza-ppt-templat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dirty="0"/>
              <a:t>Deep Recurrent Double Q-Learning in Atari Environment</a:t>
            </a:r>
            <a:endParaRPr sz="3200" dirty="0"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Luca Corvitto - 1835668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Reinforcement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Sapienza University of Rome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Long Short-Term Memory</a:t>
            </a:r>
            <a:endParaRPr dirty="0"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4115420" cy="2705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LSTM is a RNN capable of learning long-term dependencies: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Controls the flow of information through the network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Passes information across different time steps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Effective for processing sequential data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10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pic>
        <p:nvPicPr>
          <p:cNvPr id="4098" name="Picture 2" descr="Understanding LSTM Networks -- colah's blog">
            <a:extLst>
              <a:ext uri="{FF2B5EF4-FFF2-40B4-BE49-F238E27FC236}">
                <a16:creationId xmlns:a16="http://schemas.microsoft.com/office/drawing/2014/main" id="{6641B17B-DD94-B2A2-DAA4-44916F530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070" y="1029277"/>
            <a:ext cx="3967582" cy="308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91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DRQN in Atari Environment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82;p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7650" y="1622025"/>
                <a:ext cx="4957332" cy="304695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dirty="0"/>
                  <a:t>This network deploys the power of the LSTM: 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Use of </a:t>
                </a:r>
                <a:r>
                  <a:rPr lang="en-US" b="1" dirty="0"/>
                  <a:t>2</a:t>
                </a:r>
                <a:r>
                  <a:rPr lang="en-US" dirty="0"/>
                  <a:t> CNNs to extract state features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End-to-end learning of values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b>
                        </m:s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/>
                  <a:t> pixels states, with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endParaRPr lang="en-US" dirty="0"/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Input state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GB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sequence of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stacks of gray scaled pixels from the last </a:t>
                </a:r>
                <a:r>
                  <a:rPr lang="en-US" b="1" dirty="0"/>
                  <a:t>2</a:t>
                </a:r>
                <a:r>
                  <a:rPr lang="en-US" dirty="0"/>
                  <a:t> frames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b="1" dirty="0"/>
                  <a:t>1</a:t>
                </a:r>
                <a:r>
                  <a:rPr lang="en-US" dirty="0"/>
                  <a:t> fully connected layer at the end</a:t>
                </a:r>
              </a:p>
            </p:txBody>
          </p:sp>
        </mc:Choice>
        <mc:Fallback xmlns="">
          <p:sp>
            <p:nvSpPr>
              <p:cNvPr id="82" name="Google Shape;82;p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650" y="1622025"/>
                <a:ext cx="4957332" cy="3046957"/>
              </a:xfrm>
              <a:prstGeom prst="rect">
                <a:avLst/>
              </a:prstGeom>
              <a:blipFill>
                <a:blip r:embed="rId3"/>
                <a:stretch>
                  <a:fillRect l="-1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11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D7D99-2780-F661-F2FA-D07C70FD2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30" y="917519"/>
            <a:ext cx="2463606" cy="41142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BF9C15-EBEC-1373-4763-2FEC441600DB}"/>
              </a:ext>
            </a:extLst>
          </p:cNvPr>
          <p:cNvSpPr/>
          <p:nvPr/>
        </p:nvSpPr>
        <p:spPr>
          <a:xfrm>
            <a:off x="6109855" y="1126835"/>
            <a:ext cx="1283854" cy="92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2285E-00A1-ABFD-CA13-C93F776C248F}"/>
              </a:ext>
            </a:extLst>
          </p:cNvPr>
          <p:cNvSpPr/>
          <p:nvPr/>
        </p:nvSpPr>
        <p:spPr>
          <a:xfrm>
            <a:off x="6109854" y="4244543"/>
            <a:ext cx="383309" cy="221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A5824-BE08-3267-0CBD-F46E2574BC98}"/>
              </a:ext>
            </a:extLst>
          </p:cNvPr>
          <p:cNvSpPr/>
          <p:nvPr/>
        </p:nvSpPr>
        <p:spPr>
          <a:xfrm rot="5400000">
            <a:off x="7328158" y="770343"/>
            <a:ext cx="438728" cy="52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C85BF2-9C48-4A28-3A62-6A77CF80D9DB}"/>
              </a:ext>
            </a:extLst>
          </p:cNvPr>
          <p:cNvCxnSpPr>
            <a:stCxn id="11" idx="1"/>
            <a:endCxn id="11" idx="3"/>
          </p:cNvCxnSpPr>
          <p:nvPr/>
        </p:nvCxnSpPr>
        <p:spPr>
          <a:xfrm>
            <a:off x="6109855" y="1173018"/>
            <a:ext cx="1283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F071A7-694E-1F61-0454-7E450EDDD3C6}"/>
              </a:ext>
            </a:extLst>
          </p:cNvPr>
          <p:cNvCxnSpPr>
            <a:cxnSpLocks/>
          </p:cNvCxnSpPr>
          <p:nvPr/>
        </p:nvCxnSpPr>
        <p:spPr>
          <a:xfrm flipV="1">
            <a:off x="7573818" y="710745"/>
            <a:ext cx="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377DB6A-9E48-8CE0-F5C4-D089382B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946" y="496086"/>
            <a:ext cx="673744" cy="206851"/>
          </a:xfrm>
          <a:prstGeom prst="rect">
            <a:avLst/>
          </a:prstGeom>
        </p:spPr>
      </p:pic>
      <p:sp>
        <p:nvSpPr>
          <p:cNvPr id="27" name="Google Shape;84;p8">
            <a:extLst>
              <a:ext uri="{FF2B5EF4-FFF2-40B4-BE49-F238E27FC236}">
                <a16:creationId xmlns:a16="http://schemas.microsoft.com/office/drawing/2014/main" id="{80388B3B-2B72-30CF-BCDD-FD45E959C928}"/>
              </a:ext>
            </a:extLst>
          </p:cNvPr>
          <p:cNvSpPr txBox="1">
            <a:spLocks/>
          </p:cNvSpPr>
          <p:nvPr/>
        </p:nvSpPr>
        <p:spPr>
          <a:xfrm>
            <a:off x="638663" y="4353866"/>
            <a:ext cx="58545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tamaran"/>
              <a:buNone/>
              <a:defRPr sz="9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900" b="0" i="0" u="none" strike="noStrike" baseline="0" dirty="0">
                <a:latin typeface="NimbusRomNo9L-Regu"/>
              </a:rPr>
              <a:t>Clare Chen, Vincent Ying, Dillon Laird, ”Deep Q-Learning with Recurrent </a:t>
            </a:r>
            <a:r>
              <a:rPr lang="it-IT" sz="900" b="0" i="0" u="none" strike="noStrike" baseline="0" dirty="0" err="1">
                <a:latin typeface="NimbusRomNo9L-Regu"/>
              </a:rPr>
              <a:t>Neural</a:t>
            </a:r>
            <a:r>
              <a:rPr lang="it-IT" sz="900" b="0" i="0" u="none" strike="noStrike" baseline="0" dirty="0">
                <a:latin typeface="NimbusRomNo9L-Regu"/>
              </a:rPr>
              <a:t> Networks”.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5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DRDQN in Atari Environment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82;p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7650" y="1622025"/>
                <a:ext cx="4957332" cy="27052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dirty="0"/>
                  <a:t>Different network, uses both LSTM with Double Q-Learning: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Use of </a:t>
                </a:r>
                <a:r>
                  <a:rPr lang="en-US" b="1" dirty="0"/>
                  <a:t>3</a:t>
                </a:r>
                <a:r>
                  <a:rPr lang="en-US" dirty="0"/>
                  <a:t> CNNs to extract state features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End-to-end learning of values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b>
                        </m:s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/>
                  <a:t> pixels states, with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endParaRPr lang="en-US" dirty="0"/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Input state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GB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b>
                        </m:s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sequence of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stacks of gray scaled pixels from the last </a:t>
                </a:r>
                <a:r>
                  <a:rPr lang="en-US" b="1" dirty="0"/>
                  <a:t>2</a:t>
                </a:r>
                <a:r>
                  <a:rPr lang="en-US" dirty="0"/>
                  <a:t> frames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b="1" dirty="0"/>
                  <a:t>2</a:t>
                </a:r>
                <a:r>
                  <a:rPr lang="en-US" dirty="0"/>
                  <a:t> fully connected layers at the end</a:t>
                </a:r>
              </a:p>
            </p:txBody>
          </p:sp>
        </mc:Choice>
        <mc:Fallback xmlns="">
          <p:sp>
            <p:nvSpPr>
              <p:cNvPr id="82" name="Google Shape;82;p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650" y="1622025"/>
                <a:ext cx="4957332" cy="2705211"/>
              </a:xfrm>
              <a:prstGeom prst="rect">
                <a:avLst/>
              </a:prstGeom>
              <a:blipFill>
                <a:blip r:embed="rId3"/>
                <a:stretch>
                  <a:fillRect l="-1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12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D7613-D5E6-A614-C477-58F17CFE4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812" y="763287"/>
            <a:ext cx="2884975" cy="39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32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Simulations &amp; Performances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65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Atari Performance</a:t>
            </a:r>
            <a:endParaRPr dirty="0"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49" y="1622025"/>
            <a:ext cx="4553963" cy="2249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Different Atari games have different learning behaviors: [3]</a:t>
            </a:r>
          </a:p>
          <a:p>
            <a:pPr marL="285750" indent="-285750">
              <a:lnSpc>
                <a:spcPct val="300000"/>
              </a:lnSpc>
              <a:spcAft>
                <a:spcPts val="1600"/>
              </a:spcAft>
            </a:pPr>
            <a:r>
              <a:rPr lang="en-US" dirty="0"/>
              <a:t>DDQN is, in general, better than DQN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In some games DDQN is at the same level or worse than DQN</a:t>
            </a:r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14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C2C21-0E3B-41E8-14BD-5C726C61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28" y="612286"/>
            <a:ext cx="2576822" cy="4334364"/>
          </a:xfrm>
          <a:prstGeom prst="rect">
            <a:avLst/>
          </a:prstGeom>
        </p:spPr>
      </p:pic>
      <p:sp>
        <p:nvSpPr>
          <p:cNvPr id="5" name="Google Shape;84;p8">
            <a:extLst>
              <a:ext uri="{FF2B5EF4-FFF2-40B4-BE49-F238E27FC236}">
                <a16:creationId xmlns:a16="http://schemas.microsoft.com/office/drawing/2014/main" id="{56626E7A-8FC1-3D48-21D7-2E2FACA1FE3B}"/>
              </a:ext>
            </a:extLst>
          </p:cNvPr>
          <p:cNvSpPr txBox="1">
            <a:spLocks/>
          </p:cNvSpPr>
          <p:nvPr/>
        </p:nvSpPr>
        <p:spPr>
          <a:xfrm>
            <a:off x="886163" y="4363664"/>
            <a:ext cx="58545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tamaran"/>
              <a:buNone/>
              <a:defRPr sz="9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0" i="0" dirty="0">
                <a:effectLst/>
                <a:latin typeface="Noto Sans" panose="020B0502040504020204" pitchFamily="34" charset="0"/>
              </a:rPr>
              <a:t>Van Hasselt, H., </a:t>
            </a:r>
            <a:r>
              <a:rPr lang="en-US" b="0" i="0" dirty="0" err="1">
                <a:effectLst/>
                <a:latin typeface="Noto Sans" panose="020B0502040504020204" pitchFamily="34" charset="0"/>
              </a:rPr>
              <a:t>Guez</a:t>
            </a:r>
            <a:r>
              <a:rPr lang="en-US" b="0" i="0" dirty="0">
                <a:effectLst/>
                <a:latin typeface="Noto Sans" panose="020B0502040504020204" pitchFamily="34" charset="0"/>
              </a:rPr>
              <a:t>, A., &amp; Silver, D. (2016). Deep Reinforcement Learning with Double Q-Learning. </a:t>
            </a:r>
            <a:r>
              <a:rPr lang="en-US" b="0" i="1" dirty="0">
                <a:effectLst/>
                <a:latin typeface="Noto Sans" panose="020B0502040504020204" pitchFamily="34" charset="0"/>
              </a:rPr>
              <a:t>Proceedings of the AAAI Conference on Artificial Intelligence</a:t>
            </a:r>
            <a:r>
              <a:rPr lang="en-US" b="0" i="0" dirty="0">
                <a:effectLst/>
                <a:latin typeface="Noto Sans" panose="020B0502040504020204" pitchFamily="34" charset="0"/>
              </a:rPr>
              <a:t>, </a:t>
            </a:r>
            <a:r>
              <a:rPr lang="en-US" b="0" i="1" dirty="0">
                <a:effectLst/>
                <a:latin typeface="Noto Sans" panose="020B0502040504020204" pitchFamily="34" charset="0"/>
              </a:rPr>
              <a:t>30</a:t>
            </a:r>
            <a:r>
              <a:rPr lang="en-US" b="0" i="0" dirty="0">
                <a:effectLst/>
                <a:latin typeface="Noto Sans" panose="020B0502040504020204" pitchFamily="34" charset="0"/>
              </a:rPr>
              <a:t>(1).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209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Space Invaders Cumulative Reward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15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pic>
        <p:nvPicPr>
          <p:cNvPr id="5" name="Picture 4" descr="A graph of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D2B072DF-1AC6-849A-C2B0-5C8EE6B2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45" y="1406353"/>
            <a:ext cx="2205345" cy="1749600"/>
          </a:xfrm>
          <a:prstGeom prst="rect">
            <a:avLst/>
          </a:prstGeom>
        </p:spPr>
      </p:pic>
      <p:sp>
        <p:nvSpPr>
          <p:cNvPr id="6" name="Google Shape;82;p8">
            <a:extLst>
              <a:ext uri="{FF2B5EF4-FFF2-40B4-BE49-F238E27FC236}">
                <a16:creationId xmlns:a16="http://schemas.microsoft.com/office/drawing/2014/main" id="{4B1CE667-7163-953D-1FDB-91CA990FE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3844350" cy="248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According to [1]: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DQN and DDQN trends are similar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Analyzing the results: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Adding a LSTM enhances the performances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This can be caused also by the larger number of frames processed at each step by the LSTM versions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1D1DB8-D316-0D87-5389-E178EB017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20" t="29557" r="54660" b="68967"/>
          <a:stretch/>
        </p:blipFill>
        <p:spPr>
          <a:xfrm>
            <a:off x="2002476" y="1782817"/>
            <a:ext cx="1524001" cy="112886"/>
          </a:xfrm>
          <a:prstGeom prst="rect">
            <a:avLst/>
          </a:prstGeom>
        </p:spPr>
      </p:pic>
      <p:pic>
        <p:nvPicPr>
          <p:cNvPr id="8" name="Picture 7" descr="A graph of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55D8089F-547E-9B70-9091-C76B15B24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030"/>
          <a:stretch/>
        </p:blipFill>
        <p:spPr>
          <a:xfrm>
            <a:off x="6806957" y="1329554"/>
            <a:ext cx="2226706" cy="1835806"/>
          </a:xfrm>
          <a:prstGeom prst="rect">
            <a:avLst/>
          </a:prstGeom>
        </p:spPr>
      </p:pic>
      <p:pic>
        <p:nvPicPr>
          <p:cNvPr id="13" name="Picture 12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03CDCF92-204B-F6D2-7B85-5A811A83B1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402"/>
          <a:stretch/>
        </p:blipFill>
        <p:spPr>
          <a:xfrm>
            <a:off x="4508678" y="1321173"/>
            <a:ext cx="2217595" cy="1835806"/>
          </a:xfrm>
          <a:prstGeom prst="rect">
            <a:avLst/>
          </a:prstGeom>
        </p:spPr>
      </p:pic>
      <p:pic>
        <p:nvPicPr>
          <p:cNvPr id="15" name="Picture 14" descr="A graph of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95250638-AC50-F0C0-862F-1966359C19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021"/>
          <a:stretch/>
        </p:blipFill>
        <p:spPr>
          <a:xfrm>
            <a:off x="6806957" y="3110105"/>
            <a:ext cx="2226937" cy="1835806"/>
          </a:xfrm>
          <a:prstGeom prst="rect">
            <a:avLst/>
          </a:prstGeom>
        </p:spPr>
      </p:pic>
      <p:pic>
        <p:nvPicPr>
          <p:cNvPr id="11" name="Picture 10" descr="A graph with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F1F92964-8D9A-D9A1-23F0-778B146D73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16" r="9569" b="2290"/>
          <a:stretch/>
        </p:blipFill>
        <p:spPr>
          <a:xfrm>
            <a:off x="4508678" y="3204467"/>
            <a:ext cx="2226936" cy="17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2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Space Invaders Training Loss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16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pic>
        <p:nvPicPr>
          <p:cNvPr id="23" name="Picture 22" descr="A picture containing screenshot, plot, diagram, text&#10;&#10;Description automatically generated">
            <a:extLst>
              <a:ext uri="{FF2B5EF4-FFF2-40B4-BE49-F238E27FC236}">
                <a16:creationId xmlns:a16="http://schemas.microsoft.com/office/drawing/2014/main" id="{DD57631B-4C2A-D3CB-46DD-CCD85961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89548"/>
            <a:ext cx="2137535" cy="1747840"/>
          </a:xfrm>
          <a:prstGeom prst="rect">
            <a:avLst/>
          </a:prstGeom>
        </p:spPr>
      </p:pic>
      <p:pic>
        <p:nvPicPr>
          <p:cNvPr id="25" name="Picture 24" descr="A graph of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3DF84159-EE12-9713-31D7-E682FF9ED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35" y="3198811"/>
            <a:ext cx="2172259" cy="1747839"/>
          </a:xfrm>
          <a:prstGeom prst="rect">
            <a:avLst/>
          </a:prstGeom>
        </p:spPr>
      </p:pic>
      <p:pic>
        <p:nvPicPr>
          <p:cNvPr id="27" name="Picture 26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BE9B29CE-F7ED-7EF7-60D5-D8C3B70CB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535" y="1382097"/>
            <a:ext cx="2172259" cy="1747839"/>
          </a:xfrm>
          <a:prstGeom prst="rect">
            <a:avLst/>
          </a:prstGeom>
        </p:spPr>
      </p:pic>
      <p:sp>
        <p:nvSpPr>
          <p:cNvPr id="44" name="Google Shape;82;p8">
            <a:extLst>
              <a:ext uri="{FF2B5EF4-FFF2-40B4-BE49-F238E27FC236}">
                <a16:creationId xmlns:a16="http://schemas.microsoft.com/office/drawing/2014/main" id="{177A9462-6472-08E7-698F-6A267E8C3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3844350" cy="3127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The same stands for the training loss: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DQN and DDQN trends are similar</a:t>
            </a:r>
          </a:p>
          <a:p>
            <a:pPr marL="285750" indent="-285750">
              <a:spcAft>
                <a:spcPts val="600"/>
              </a:spcAft>
            </a:pPr>
            <a:r>
              <a:rPr lang="en-US" dirty="0"/>
              <a:t>DRQN and DRDQN losses are higher, but they have a decreasing behavior</a:t>
            </a:r>
          </a:p>
          <a:p>
            <a:pPr marL="742950" lvl="1" indent="-285750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Losses and rewards are not strictly connected</a:t>
            </a:r>
          </a:p>
          <a:p>
            <a:pPr marL="742950" lvl="1" indent="-28575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In this case it can be due to the different number of frame processed</a:t>
            </a:r>
          </a:p>
        </p:txBody>
      </p:sp>
      <p:pic>
        <p:nvPicPr>
          <p:cNvPr id="3" name="Picture 2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6A920BCA-8FCB-C238-282D-1C6CEDA00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596" y="3053210"/>
            <a:ext cx="2511416" cy="1883562"/>
          </a:xfrm>
          <a:prstGeom prst="rect">
            <a:avLst/>
          </a:prstGeom>
        </p:spPr>
      </p:pic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FA3E882-22CA-63F7-1338-93DF0ACAD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596" y="1231226"/>
            <a:ext cx="2490404" cy="1867803"/>
          </a:xfrm>
          <a:prstGeom prst="rect">
            <a:avLst/>
          </a:prstGeom>
        </p:spPr>
      </p:pic>
      <p:pic>
        <p:nvPicPr>
          <p:cNvPr id="7" name="Picture 6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F7F807DC-6A76-29CD-2E0F-602F425975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59" r="9442" b="1511"/>
          <a:stretch/>
        </p:blipFill>
        <p:spPr>
          <a:xfrm>
            <a:off x="4572000" y="3068282"/>
            <a:ext cx="2137535" cy="1840264"/>
          </a:xfrm>
          <a:prstGeom prst="rect">
            <a:avLst/>
          </a:prstGeom>
        </p:spPr>
      </p:pic>
      <p:pic>
        <p:nvPicPr>
          <p:cNvPr id="9" name="Picture 8" descr="A picture containing text, plot, screenshot, diagram&#10;&#10;Description automatically generated">
            <a:extLst>
              <a:ext uri="{FF2B5EF4-FFF2-40B4-BE49-F238E27FC236}">
                <a16:creationId xmlns:a16="http://schemas.microsoft.com/office/drawing/2014/main" id="{C620E991-1617-005B-1CC0-8E73B20C5D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408"/>
          <a:stretch/>
        </p:blipFill>
        <p:spPr>
          <a:xfrm>
            <a:off x="4453436" y="1231481"/>
            <a:ext cx="2256099" cy="18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Space Invaders Performance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17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5C522DD-C9C1-12C3-E03B-6007B5A7E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926436"/>
              </p:ext>
            </p:extLst>
          </p:nvPr>
        </p:nvGraphicFramePr>
        <p:xfrm>
          <a:off x="1524000" y="150311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7902419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628472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58967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081189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44076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DQN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DDQN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DRQN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DRDQN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62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Mean reward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298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358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3644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278D5C-7C75-A1EC-D3AB-A36113DF6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0" t="29557" r="54660" b="68967"/>
          <a:stretch/>
        </p:blipFill>
        <p:spPr>
          <a:xfrm>
            <a:off x="4886325" y="1072957"/>
            <a:ext cx="1524001" cy="112886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6F22E755-D46C-C19F-E205-AEDCA2043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6" t="6140" r="14789" b="5488"/>
          <a:stretch/>
        </p:blipFill>
        <p:spPr>
          <a:xfrm>
            <a:off x="2409825" y="2467440"/>
            <a:ext cx="2071006" cy="1456862"/>
          </a:xfrm>
          <a:prstGeom prst="rect">
            <a:avLst/>
          </a:prstGeom>
        </p:spPr>
      </p:pic>
      <p:pic>
        <p:nvPicPr>
          <p:cNvPr id="11" name="Picture 10" descr="A screen shot of a game&#10;&#10;Description automatically generated with medium confidence">
            <a:extLst>
              <a:ext uri="{FF2B5EF4-FFF2-40B4-BE49-F238E27FC236}">
                <a16:creationId xmlns:a16="http://schemas.microsoft.com/office/drawing/2014/main" id="{552E278F-2272-562C-13FE-139D706FFE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59" t="6043" r="15610" b="7837"/>
          <a:stretch/>
        </p:blipFill>
        <p:spPr>
          <a:xfrm>
            <a:off x="228600" y="2477802"/>
            <a:ext cx="2071007" cy="1453508"/>
          </a:xfrm>
          <a:prstGeom prst="rect">
            <a:avLst/>
          </a:prstGeom>
        </p:spPr>
      </p:pic>
      <p:pic>
        <p:nvPicPr>
          <p:cNvPr id="13" name="Picture 12" descr="A screen shot of a game&#10;&#10;Description automatically generated with medium confidence">
            <a:extLst>
              <a:ext uri="{FF2B5EF4-FFF2-40B4-BE49-F238E27FC236}">
                <a16:creationId xmlns:a16="http://schemas.microsoft.com/office/drawing/2014/main" id="{51A26786-56CD-51A6-88FB-A1B28846D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282" b="15416"/>
          <a:stretch/>
        </p:blipFill>
        <p:spPr>
          <a:xfrm>
            <a:off x="4591049" y="2467440"/>
            <a:ext cx="2159676" cy="1453508"/>
          </a:xfrm>
          <a:prstGeom prst="rect">
            <a:avLst/>
          </a:prstGeom>
        </p:spPr>
      </p:pic>
      <p:pic>
        <p:nvPicPr>
          <p:cNvPr id="15" name="Picture 14" descr="A screen shot of a computer game&#10;&#10;Description automatically generated with low confidence">
            <a:extLst>
              <a:ext uri="{FF2B5EF4-FFF2-40B4-BE49-F238E27FC236}">
                <a16:creationId xmlns:a16="http://schemas.microsoft.com/office/drawing/2014/main" id="{3FCEC6D3-43D7-358F-E42A-5461A0DEBE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625" b="15833"/>
          <a:stretch/>
        </p:blipFill>
        <p:spPr>
          <a:xfrm>
            <a:off x="6898903" y="2464085"/>
            <a:ext cx="2125515" cy="14568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EDF20C-B30E-CA4B-45EB-F74F116FCC9B}"/>
              </a:ext>
            </a:extLst>
          </p:cNvPr>
          <p:cNvSpPr txBox="1"/>
          <p:nvPr/>
        </p:nvSpPr>
        <p:spPr>
          <a:xfrm>
            <a:off x="933109" y="3989709"/>
            <a:ext cx="6619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DQN</a:t>
            </a:r>
            <a:endParaRPr lang="it-IT" sz="1600" b="1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99EAC-177E-C468-18B8-774A3A0E62E3}"/>
              </a:ext>
            </a:extLst>
          </p:cNvPr>
          <p:cNvSpPr txBox="1"/>
          <p:nvPr/>
        </p:nvSpPr>
        <p:spPr>
          <a:xfrm>
            <a:off x="5294820" y="3974155"/>
            <a:ext cx="7521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DRQN</a:t>
            </a:r>
            <a:endParaRPr lang="it-IT" sz="1600" b="1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AEDE8-988E-2973-C500-09EB55D580A1}"/>
              </a:ext>
            </a:extLst>
          </p:cNvPr>
          <p:cNvSpPr txBox="1"/>
          <p:nvPr/>
        </p:nvSpPr>
        <p:spPr>
          <a:xfrm>
            <a:off x="7518241" y="3970966"/>
            <a:ext cx="8868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DRDQN</a:t>
            </a:r>
            <a:endParaRPr lang="it-IT" sz="1600" b="1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674EE1-6856-516E-326D-1AA0BF407B7E}"/>
              </a:ext>
            </a:extLst>
          </p:cNvPr>
          <p:cNvSpPr txBox="1"/>
          <p:nvPr/>
        </p:nvSpPr>
        <p:spPr>
          <a:xfrm>
            <a:off x="3069261" y="3977675"/>
            <a:ext cx="7521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DDQN</a:t>
            </a:r>
            <a:endParaRPr lang="it-IT" sz="1600" b="1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25391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Q*bert Cumulative Reward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18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sp>
        <p:nvSpPr>
          <p:cNvPr id="6" name="Google Shape;82;p8">
            <a:extLst>
              <a:ext uri="{FF2B5EF4-FFF2-40B4-BE49-F238E27FC236}">
                <a16:creationId xmlns:a16="http://schemas.microsoft.com/office/drawing/2014/main" id="{4B1CE667-7163-953D-1FDB-91CA990FE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3844350" cy="3127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According to [1]: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DDQN is better than DQN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Analyzing the results: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Adding a LSTM enhances the performances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Double Q-Learning networks rewards have a higher increase than in Space Invaders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C2173-774B-03F2-6E2C-58C88D228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7" t="51649" r="62757" b="46968"/>
          <a:stretch/>
        </p:blipFill>
        <p:spPr>
          <a:xfrm>
            <a:off x="1994782" y="1747839"/>
            <a:ext cx="977018" cy="138112"/>
          </a:xfrm>
          <a:prstGeom prst="rect">
            <a:avLst/>
          </a:prstGeom>
        </p:spPr>
      </p:pic>
      <p:pic>
        <p:nvPicPr>
          <p:cNvPr id="14" name="Picture 1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83D6FF38-6DD5-EE70-227A-B3A1CB3A9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506" y="3043926"/>
            <a:ext cx="2489603" cy="1867203"/>
          </a:xfrm>
          <a:prstGeom prst="rect">
            <a:avLst/>
          </a:prstGeom>
        </p:spPr>
      </p:pic>
      <p:pic>
        <p:nvPicPr>
          <p:cNvPr id="16" name="Picture 15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DC79A3D6-FD87-1AFD-6F38-84E84661A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62"/>
          <a:stretch/>
        </p:blipFill>
        <p:spPr>
          <a:xfrm>
            <a:off x="6777344" y="1290940"/>
            <a:ext cx="2307658" cy="1874365"/>
          </a:xfrm>
          <a:prstGeom prst="rect">
            <a:avLst/>
          </a:prstGeom>
        </p:spPr>
      </p:pic>
      <p:pic>
        <p:nvPicPr>
          <p:cNvPr id="18" name="Picture 17" descr="A graph of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55C4B064-D161-CC2E-8DF0-A57BC7EF7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594"/>
          <a:stretch/>
        </p:blipFill>
        <p:spPr>
          <a:xfrm>
            <a:off x="4526600" y="1290940"/>
            <a:ext cx="2250744" cy="1867203"/>
          </a:xfrm>
          <a:prstGeom prst="rect">
            <a:avLst/>
          </a:prstGeom>
        </p:spPr>
      </p:pic>
      <p:pic>
        <p:nvPicPr>
          <p:cNvPr id="3" name="Picture 2" descr="A blue and orange graph&#10;&#10;Description automatically generated with low confidence">
            <a:extLst>
              <a:ext uri="{FF2B5EF4-FFF2-40B4-BE49-F238E27FC236}">
                <a16:creationId xmlns:a16="http://schemas.microsoft.com/office/drawing/2014/main" id="{F272D9E9-3745-9BD6-3E95-35AC3BADA1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94" r="9594"/>
          <a:stretch/>
        </p:blipFill>
        <p:spPr>
          <a:xfrm>
            <a:off x="6777345" y="3158143"/>
            <a:ext cx="2250744" cy="17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94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Q*bert Training Loss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19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pic>
        <p:nvPicPr>
          <p:cNvPr id="23" name="Picture 22" descr="A picture containing screenshot, plot, diagram, text&#10;&#10;Description automatically generated">
            <a:extLst>
              <a:ext uri="{FF2B5EF4-FFF2-40B4-BE49-F238E27FC236}">
                <a16:creationId xmlns:a16="http://schemas.microsoft.com/office/drawing/2014/main" id="{DD57631B-4C2A-D3CB-46DD-CCD85961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89548"/>
            <a:ext cx="2137535" cy="1747840"/>
          </a:xfrm>
          <a:prstGeom prst="rect">
            <a:avLst/>
          </a:prstGeom>
        </p:spPr>
      </p:pic>
      <p:sp>
        <p:nvSpPr>
          <p:cNvPr id="44" name="Google Shape;82;p8">
            <a:extLst>
              <a:ext uri="{FF2B5EF4-FFF2-40B4-BE49-F238E27FC236}">
                <a16:creationId xmlns:a16="http://schemas.microsoft.com/office/drawing/2014/main" id="{177A9462-6472-08E7-698F-6A267E8C3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3844350" cy="3127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Meanwhile, for the training loss: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DDQN loss is more stable</a:t>
            </a:r>
          </a:p>
          <a:p>
            <a:pPr marL="285750" indent="-285750">
              <a:spcAft>
                <a:spcPts val="600"/>
              </a:spcAft>
            </a:pPr>
            <a:r>
              <a:rPr lang="en-US" dirty="0"/>
              <a:t>DRQN and DRDQN losses are higher, but they have a decreasing behavior</a:t>
            </a:r>
          </a:p>
          <a:p>
            <a:pPr marL="742950" lvl="1" indent="-285750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Losses and rewards are not strictly connected</a:t>
            </a:r>
          </a:p>
          <a:p>
            <a:pPr marL="742950" lvl="1" indent="-28575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In this case it can be due to the different number of frame processed</a:t>
            </a:r>
          </a:p>
        </p:txBody>
      </p:sp>
      <p:pic>
        <p:nvPicPr>
          <p:cNvPr id="9" name="Picture 8" descr="A picture containing text, plot, screenshot, diagram&#10;&#10;Description automatically generated">
            <a:extLst>
              <a:ext uri="{FF2B5EF4-FFF2-40B4-BE49-F238E27FC236}">
                <a16:creationId xmlns:a16="http://schemas.microsoft.com/office/drawing/2014/main" id="{C620E991-1617-005B-1CC0-8E73B20C5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08"/>
          <a:stretch/>
        </p:blipFill>
        <p:spPr>
          <a:xfrm>
            <a:off x="4453436" y="1269585"/>
            <a:ext cx="2256099" cy="1867803"/>
          </a:xfrm>
          <a:prstGeom prst="rect">
            <a:avLst/>
          </a:prstGeom>
        </p:spPr>
      </p:pic>
      <p:pic>
        <p:nvPicPr>
          <p:cNvPr id="4" name="Picture 3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C3F04116-9223-9B8D-A4FF-26DDBAF5B8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442"/>
          <a:stretch/>
        </p:blipFill>
        <p:spPr>
          <a:xfrm>
            <a:off x="4453436" y="1259804"/>
            <a:ext cx="2256099" cy="1868490"/>
          </a:xfrm>
          <a:prstGeom prst="rect">
            <a:avLst/>
          </a:prstGeom>
        </p:spPr>
      </p:pic>
      <p:pic>
        <p:nvPicPr>
          <p:cNvPr id="8" name="Picture 7" descr="A graph of blue and orange lines&#10;&#10;Description automatically generated with low confidence">
            <a:extLst>
              <a:ext uri="{FF2B5EF4-FFF2-40B4-BE49-F238E27FC236}">
                <a16:creationId xmlns:a16="http://schemas.microsoft.com/office/drawing/2014/main" id="{AF459C43-1969-6B6F-16BC-CEAE24AFD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4" t="3967" r="9441" b="2491"/>
          <a:stretch/>
        </p:blipFill>
        <p:spPr>
          <a:xfrm>
            <a:off x="4572000" y="3156856"/>
            <a:ext cx="2177540" cy="1747840"/>
          </a:xfrm>
          <a:prstGeom prst="rect">
            <a:avLst/>
          </a:prstGeom>
        </p:spPr>
      </p:pic>
      <p:pic>
        <p:nvPicPr>
          <p:cNvPr id="11" name="Picture 10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5BD535C-62C5-17E9-DB0D-894EC23683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896"/>
          <a:stretch/>
        </p:blipFill>
        <p:spPr>
          <a:xfrm>
            <a:off x="6709535" y="1260059"/>
            <a:ext cx="2268847" cy="1867803"/>
          </a:xfrm>
          <a:prstGeom prst="rect">
            <a:avLst/>
          </a:prstGeom>
        </p:spPr>
      </p:pic>
      <p:pic>
        <p:nvPicPr>
          <p:cNvPr id="3" name="Picture 2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1CEEDEA4-3BB4-F99F-1EB2-B311F78584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54" t="3966" r="7836"/>
          <a:stretch/>
        </p:blipFill>
        <p:spPr>
          <a:xfrm>
            <a:off x="6788094" y="3170968"/>
            <a:ext cx="2217546" cy="17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6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44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Q*bert Performance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20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EDF20C-B30E-CA4B-45EB-F74F116FCC9B}"/>
              </a:ext>
            </a:extLst>
          </p:cNvPr>
          <p:cNvSpPr txBox="1"/>
          <p:nvPr/>
        </p:nvSpPr>
        <p:spPr>
          <a:xfrm>
            <a:off x="933109" y="4094490"/>
            <a:ext cx="6619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DQN</a:t>
            </a:r>
            <a:endParaRPr lang="it-IT" sz="1600" b="1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99EAC-177E-C468-18B8-774A3A0E62E3}"/>
              </a:ext>
            </a:extLst>
          </p:cNvPr>
          <p:cNvSpPr txBox="1"/>
          <p:nvPr/>
        </p:nvSpPr>
        <p:spPr>
          <a:xfrm>
            <a:off x="5294820" y="4078936"/>
            <a:ext cx="7521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DRQN</a:t>
            </a:r>
            <a:endParaRPr lang="it-IT" sz="1600" b="1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AEDE8-988E-2973-C500-09EB55D580A1}"/>
              </a:ext>
            </a:extLst>
          </p:cNvPr>
          <p:cNvSpPr txBox="1"/>
          <p:nvPr/>
        </p:nvSpPr>
        <p:spPr>
          <a:xfrm>
            <a:off x="7518241" y="4075747"/>
            <a:ext cx="8868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DRDQN</a:t>
            </a:r>
            <a:endParaRPr lang="it-IT" sz="1600" b="1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674EE1-6856-516E-326D-1AA0BF407B7E}"/>
              </a:ext>
            </a:extLst>
          </p:cNvPr>
          <p:cNvSpPr txBox="1"/>
          <p:nvPr/>
        </p:nvSpPr>
        <p:spPr>
          <a:xfrm>
            <a:off x="3069261" y="4082456"/>
            <a:ext cx="7521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DDQN</a:t>
            </a:r>
            <a:endParaRPr lang="it-IT" sz="1600" b="1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D38815-B18B-E141-A2FC-9ADE81657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97327"/>
              </p:ext>
            </p:extLst>
          </p:nvPr>
        </p:nvGraphicFramePr>
        <p:xfrm>
          <a:off x="1595097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7902419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628472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58967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6081189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44076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DQN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DDQN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DRQN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DRDQN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62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Mean reward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253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312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3644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C3F9332-F6FA-7B01-50FB-143668306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6" t="51648" r="62769" b="46920"/>
          <a:stretch/>
        </p:blipFill>
        <p:spPr>
          <a:xfrm>
            <a:off x="3806027" y="1063593"/>
            <a:ext cx="976313" cy="142872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6AEA1A5-0CDD-6F0F-0A20-B7C2FC829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39" b="9352"/>
          <a:stretch/>
        </p:blipFill>
        <p:spPr>
          <a:xfrm>
            <a:off x="223932" y="2477481"/>
            <a:ext cx="2071005" cy="1553421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1EBBB5C2-6916-5C73-1135-AA37EB1B83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17" b="9054"/>
          <a:stretch/>
        </p:blipFill>
        <p:spPr>
          <a:xfrm>
            <a:off x="2422912" y="2472087"/>
            <a:ext cx="2071005" cy="1564207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2BAE8B9-B5E4-A2EB-D325-9E5F8F8903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041" b="9054"/>
          <a:stretch/>
        </p:blipFill>
        <p:spPr>
          <a:xfrm>
            <a:off x="4621893" y="2482635"/>
            <a:ext cx="2097987" cy="1571473"/>
          </a:xfrm>
          <a:prstGeom prst="rect">
            <a:avLst/>
          </a:prstGeom>
        </p:spPr>
      </p:pic>
      <p:pic>
        <p:nvPicPr>
          <p:cNvPr id="17" name="Picture 16" descr="A computer screen shot of a pyramid of cubes&#10;&#10;Description automatically generated with low confidence">
            <a:extLst>
              <a:ext uri="{FF2B5EF4-FFF2-40B4-BE49-F238E27FC236}">
                <a16:creationId xmlns:a16="http://schemas.microsoft.com/office/drawing/2014/main" id="{8EBCD688-C214-E1A9-75BB-B70EA3F441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418" b="9868"/>
          <a:stretch/>
        </p:blipFill>
        <p:spPr>
          <a:xfrm>
            <a:off x="6820233" y="2480088"/>
            <a:ext cx="2099835" cy="156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25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5471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136106-CF08-3611-F3E8-87F61D7D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13" y="981075"/>
            <a:ext cx="4057649" cy="3018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Conclusion</a:t>
            </a:r>
            <a:endParaRPr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22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sp>
        <p:nvSpPr>
          <p:cNvPr id="2" name="Google Shape;82;p8">
            <a:extLst>
              <a:ext uri="{FF2B5EF4-FFF2-40B4-BE49-F238E27FC236}">
                <a16:creationId xmlns:a16="http://schemas.microsoft.com/office/drawing/2014/main" id="{63852B90-C802-25D7-E251-DED0C833C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3844350" cy="3127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Deep Q-Learning is a powerful tool to learn most of Atari games at human-level or above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Q-Learning variations’ power depends on the game on which are applied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Using Recurrent Neural Networks, like LSTM, with Q-Learning can enhance the performances of simple neural network exploiting the ability to pass information through different time steps </a:t>
            </a:r>
          </a:p>
        </p:txBody>
      </p:sp>
      <p:pic>
        <p:nvPicPr>
          <p:cNvPr id="1026" name="Picture 2" descr="Atari Logo and symbol, meaning, history, PNG, brand">
            <a:extLst>
              <a:ext uri="{FF2B5EF4-FFF2-40B4-BE49-F238E27FC236}">
                <a16:creationId xmlns:a16="http://schemas.microsoft.com/office/drawing/2014/main" id="{1FF4B385-65E6-9814-18C5-D51DE875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84" y="2041339"/>
            <a:ext cx="3272183" cy="18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A4530-F160-BACF-BC81-44818C948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485" y="1144182"/>
            <a:ext cx="3863933" cy="726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picture containing cartoon, clipart, screenshot, design&#10;&#10;Description automatically generated">
            <a:extLst>
              <a:ext uri="{FF2B5EF4-FFF2-40B4-BE49-F238E27FC236}">
                <a16:creationId xmlns:a16="http://schemas.microsoft.com/office/drawing/2014/main" id="{F1454028-BD34-0258-5448-D58F07133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83" y="2041339"/>
            <a:ext cx="1981015" cy="15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0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References</a:t>
            </a:r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1"/>
          </p:nvPr>
        </p:nvSpPr>
        <p:spPr>
          <a:xfrm>
            <a:off x="727650" y="1397000"/>
            <a:ext cx="76887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100" b="1" dirty="0"/>
              <a:t>Papers:</a:t>
            </a:r>
          </a:p>
          <a:p>
            <a:pPr lvl="1" indent="-311150">
              <a:spcBef>
                <a:spcPts val="0"/>
              </a:spcBef>
              <a:buSzPts val="1300"/>
              <a:buChar char="-"/>
            </a:pPr>
            <a:r>
              <a:rPr lang="it" sz="900" b="1" dirty="0"/>
              <a:t>[1]: </a:t>
            </a:r>
            <a:r>
              <a:rPr lang="en-US" sz="900" b="1" dirty="0"/>
              <a:t>Moreno, Felipe A.. (2019). Performing Deep Recurrent Double Q-Learning for Atari Games. 1-4. 10.1109/LA-CCI47412.2019.9036763.</a:t>
            </a:r>
          </a:p>
          <a:p>
            <a:pPr lvl="1" indent="-311150">
              <a:spcBef>
                <a:spcPts val="0"/>
              </a:spcBef>
              <a:buSzPts val="1300"/>
              <a:buChar char="-"/>
            </a:pPr>
            <a:endParaRPr lang="it" sz="900" b="1" dirty="0"/>
          </a:p>
          <a:p>
            <a:pPr lvl="1" indent="-311150">
              <a:spcBef>
                <a:spcPts val="0"/>
              </a:spcBef>
              <a:buSzPts val="1300"/>
              <a:buChar char="-"/>
            </a:pPr>
            <a:r>
              <a:rPr lang="it" sz="900" b="1" dirty="0"/>
              <a:t>[2]: </a:t>
            </a:r>
            <a:r>
              <a:rPr lang="en-US" sz="900" b="1" dirty="0"/>
              <a:t>Clare Chen, Vincent Ying, Dillon Laird, ”Deep Q-Learning with Recurrent Neural Networks”.</a:t>
            </a:r>
          </a:p>
          <a:p>
            <a:pPr lvl="1" indent="-311150">
              <a:spcBef>
                <a:spcPts val="0"/>
              </a:spcBef>
              <a:buSzPts val="1300"/>
              <a:buChar char="-"/>
            </a:pPr>
            <a:endParaRPr lang="it" sz="900" b="1" dirty="0"/>
          </a:p>
          <a:p>
            <a:pPr lvl="1" indent="-311150">
              <a:spcBef>
                <a:spcPts val="0"/>
              </a:spcBef>
              <a:buSzPts val="1300"/>
              <a:buChar char="-"/>
            </a:pPr>
            <a:r>
              <a:rPr lang="it" sz="900" b="1" dirty="0"/>
              <a:t>[3]: </a:t>
            </a:r>
            <a:r>
              <a:rPr lang="en-US" sz="900" b="1" dirty="0"/>
              <a:t>Van Hasselt, H., </a:t>
            </a:r>
            <a:r>
              <a:rPr lang="en-US" sz="900" b="1" dirty="0" err="1"/>
              <a:t>Guez</a:t>
            </a:r>
            <a:r>
              <a:rPr lang="en-US" sz="900" b="1" dirty="0"/>
              <a:t>, A., &amp; Silver, D. (2016). Deep Reinforcement Learning with Double Q-Learning. Proceedings of the AAAI Conference on Artificial Intelligence, 30(1).</a:t>
            </a:r>
          </a:p>
          <a:p>
            <a:pPr lvl="1" indent="-311150">
              <a:spcBef>
                <a:spcPts val="0"/>
              </a:spcBef>
              <a:buSzPts val="1300"/>
              <a:buChar char="-"/>
            </a:pPr>
            <a:endParaRPr lang="it" sz="900" b="1" dirty="0"/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 sz="1100" b="1" dirty="0"/>
              <a:t>Slides: </a:t>
            </a:r>
            <a:endParaRPr sz="1100" b="1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 sz="1100" u="sng" dirty="0">
                <a:solidFill>
                  <a:schemeClr val="hlink"/>
                </a:solidFill>
                <a:hlinkClick r:id="rId3"/>
              </a:rPr>
              <a:t>https://github.com/pietro-nardelli/sapienza-ppt-template</a:t>
            </a:r>
            <a:r>
              <a:rPr lang="it" sz="1100" dirty="0"/>
              <a:t> </a:t>
            </a:r>
            <a:br>
              <a:rPr lang="it" sz="1100" dirty="0"/>
            </a:br>
            <a:r>
              <a:rPr lang="it" sz="1100" i="1" dirty="0"/>
              <a:t>[Attribution-NonCommercial-ShareAlike 4.0 International (CC BY-NC-SA 4.0)]</a:t>
            </a:r>
            <a:endParaRPr sz="1100" i="1" dirty="0"/>
          </a:p>
        </p:txBody>
      </p:sp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23</a:t>
            </a:fld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 for the attention!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Q-Learning</a:t>
            </a:r>
            <a:endParaRPr dirty="0"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76887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RL algorithm that will find the best course of action, given the current state of the agent.</a:t>
            </a:r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3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900" dirty="0"/>
              <a:t>Deep Recurrent Double Q-Learning in Atari Environment – Luca Corvitto</a:t>
            </a:r>
            <a:endParaRPr sz="900" dirty="0"/>
          </a:p>
        </p:txBody>
      </p:sp>
      <p:sp>
        <p:nvSpPr>
          <p:cNvPr id="3" name="Google Shape;82;p8">
            <a:extLst>
              <a:ext uri="{FF2B5EF4-FFF2-40B4-BE49-F238E27FC236}">
                <a16:creationId xmlns:a16="http://schemas.microsoft.com/office/drawing/2014/main" id="{2B8D84F5-5043-78F0-6A1A-1CA60188BDA4}"/>
              </a:ext>
            </a:extLst>
          </p:cNvPr>
          <p:cNvSpPr txBox="1">
            <a:spLocks/>
          </p:cNvSpPr>
          <p:nvPr/>
        </p:nvSpPr>
        <p:spPr>
          <a:xfrm>
            <a:off x="727650" y="2014600"/>
            <a:ext cx="2398859" cy="78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tamaran"/>
              <a:buChar char="●"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Model-free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Off-Policy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B9B7A-248A-156A-64F3-408863AA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073" y="3016910"/>
            <a:ext cx="5710766" cy="384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12C9E7-46B3-0970-4FE8-074D7325C0A7}"/>
              </a:ext>
            </a:extLst>
          </p:cNvPr>
          <p:cNvSpPr txBox="1"/>
          <p:nvPr/>
        </p:nvSpPr>
        <p:spPr>
          <a:xfrm>
            <a:off x="3196194" y="2305396"/>
            <a:ext cx="114326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Learning Rate</a:t>
            </a:r>
            <a:endParaRPr lang="it-IT" sz="1300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E74E4-2770-C326-5ADD-469E3FA0C968}"/>
              </a:ext>
            </a:extLst>
          </p:cNvPr>
          <p:cNvSpPr txBox="1"/>
          <p:nvPr/>
        </p:nvSpPr>
        <p:spPr>
          <a:xfrm>
            <a:off x="4572000" y="2299978"/>
            <a:ext cx="1152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Discount Rate</a:t>
            </a:r>
            <a:endParaRPr lang="it-IT" sz="1300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DB413-767C-BF98-6404-65A2F03C696D}"/>
              </a:ext>
            </a:extLst>
          </p:cNvPr>
          <p:cNvSpPr txBox="1"/>
          <p:nvPr/>
        </p:nvSpPr>
        <p:spPr>
          <a:xfrm>
            <a:off x="1414800" y="3895983"/>
            <a:ext cx="112058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New Q value for the state and 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98D56-8E70-C6C9-BEB6-4B7E7AD17115}"/>
              </a:ext>
            </a:extLst>
          </p:cNvPr>
          <p:cNvSpPr txBox="1"/>
          <p:nvPr/>
        </p:nvSpPr>
        <p:spPr>
          <a:xfrm>
            <a:off x="2517510" y="3985615"/>
            <a:ext cx="13324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Current Q values</a:t>
            </a:r>
            <a:endParaRPr lang="it-IT" sz="1300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0A3C2-5F61-5300-DD74-988B8F5F78FC}"/>
              </a:ext>
            </a:extLst>
          </p:cNvPr>
          <p:cNvSpPr txBox="1"/>
          <p:nvPr/>
        </p:nvSpPr>
        <p:spPr>
          <a:xfrm>
            <a:off x="3651317" y="4257408"/>
            <a:ext cx="14978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Reward for taking an action in a state</a:t>
            </a:r>
            <a:endParaRPr lang="it-IT" sz="1300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18A6A-09DA-7CF9-0072-50D61A5E5A98}"/>
              </a:ext>
            </a:extLst>
          </p:cNvPr>
          <p:cNvSpPr txBox="1"/>
          <p:nvPr/>
        </p:nvSpPr>
        <p:spPr>
          <a:xfrm>
            <a:off x="4789610" y="3840772"/>
            <a:ext cx="15807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Maximum expected future reward</a:t>
            </a:r>
            <a:endParaRPr lang="it-IT" sz="1300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89243C-5DFB-D966-1D8F-59945B931878}"/>
              </a:ext>
            </a:extLst>
          </p:cNvPr>
          <p:cNvSpPr txBox="1"/>
          <p:nvPr/>
        </p:nvSpPr>
        <p:spPr>
          <a:xfrm>
            <a:off x="6603092" y="3895983"/>
            <a:ext cx="13324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dirty="0">
                <a:solidFill>
                  <a:schemeClr val="accent1"/>
                </a:solidFill>
                <a:latin typeface="Catamaran"/>
                <a:cs typeface="Catamaran"/>
                <a:sym typeface="Catamaran"/>
              </a:rPr>
              <a:t>Current Q values</a:t>
            </a:r>
            <a:endParaRPr lang="it-IT" sz="1300" dirty="0">
              <a:solidFill>
                <a:schemeClr val="accent1"/>
              </a:solidFill>
              <a:latin typeface="Catamaran"/>
              <a:cs typeface="Catamaran"/>
              <a:sym typeface="Catamaran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AB351C-2789-A473-0657-B05195CA63C3}"/>
              </a:ext>
            </a:extLst>
          </p:cNvPr>
          <p:cNvCxnSpPr>
            <a:stCxn id="8" idx="2"/>
          </p:cNvCxnSpPr>
          <p:nvPr/>
        </p:nvCxnSpPr>
        <p:spPr>
          <a:xfrm>
            <a:off x="3767825" y="2597784"/>
            <a:ext cx="0" cy="419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03DD9D-129C-F4EE-1DF8-990128FA0FB6}"/>
              </a:ext>
            </a:extLst>
          </p:cNvPr>
          <p:cNvCxnSpPr/>
          <p:nvPr/>
        </p:nvCxnSpPr>
        <p:spPr>
          <a:xfrm>
            <a:off x="5096807" y="2593673"/>
            <a:ext cx="0" cy="419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BF1F0E-2DCC-1E33-D73A-67E6855FB75F}"/>
              </a:ext>
            </a:extLst>
          </p:cNvPr>
          <p:cNvCxnSpPr>
            <a:cxnSpLocks/>
          </p:cNvCxnSpPr>
          <p:nvPr/>
        </p:nvCxnSpPr>
        <p:spPr>
          <a:xfrm flipV="1">
            <a:off x="5582549" y="3315789"/>
            <a:ext cx="0" cy="51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72B194-75F2-84D0-5A66-A2727519A967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181091" y="3398851"/>
            <a:ext cx="2627" cy="58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877949-F12E-A751-73CA-306EF86FFF0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396239" y="3568841"/>
            <a:ext cx="3995" cy="68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6CF86D-AC13-388B-FEF7-328EF2788112}"/>
              </a:ext>
            </a:extLst>
          </p:cNvPr>
          <p:cNvCxnSpPr>
            <a:cxnSpLocks/>
          </p:cNvCxnSpPr>
          <p:nvPr/>
        </p:nvCxnSpPr>
        <p:spPr>
          <a:xfrm flipV="1">
            <a:off x="6843312" y="3398851"/>
            <a:ext cx="0" cy="51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7A38D7-7D28-D6F6-9843-3A1D7477610F}"/>
              </a:ext>
            </a:extLst>
          </p:cNvPr>
          <p:cNvCxnSpPr>
            <a:cxnSpLocks/>
          </p:cNvCxnSpPr>
          <p:nvPr/>
        </p:nvCxnSpPr>
        <p:spPr>
          <a:xfrm flipV="1">
            <a:off x="1921628" y="3391826"/>
            <a:ext cx="0" cy="51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12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Double Q-Learning</a:t>
            </a:r>
            <a:endParaRPr dirty="0"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7498346" cy="1319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dirty="0"/>
              <a:t>Q-Learning suffers of the so-called Maximization Bias. To solve it we could learn two independent estimates: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One could be used to determine maximizing action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Other could be used to estimate value</a:t>
            </a:r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4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29E2D-C314-9D98-E7B8-1FE5850A5D48}"/>
              </a:ext>
            </a:extLst>
          </p:cNvPr>
          <p:cNvSpPr txBox="1"/>
          <p:nvPr/>
        </p:nvSpPr>
        <p:spPr>
          <a:xfrm>
            <a:off x="4736243" y="2126081"/>
            <a:ext cx="3637534" cy="117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Catamaran"/>
              <a:buChar char="●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Only one estimate is updated on each episode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Catamaran"/>
              <a:buChar char="●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Memory requirement is doubled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105B9-64B5-6500-4EB3-DDB6F9D2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2" y="3298786"/>
            <a:ext cx="7688700" cy="487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2462DB-BF0C-B42E-2635-58314030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88" y="4144341"/>
            <a:ext cx="7688700" cy="465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9CC51A-FA11-A21C-BA9D-87ABB7CFECE9}"/>
              </a:ext>
            </a:extLst>
          </p:cNvPr>
          <p:cNvSpPr txBox="1"/>
          <p:nvPr/>
        </p:nvSpPr>
        <p:spPr>
          <a:xfrm>
            <a:off x="4187320" y="3070846"/>
            <a:ext cx="5790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dirty="0">
                <a:solidFill>
                  <a:srgbClr val="595959"/>
                </a:solidFill>
                <a:latin typeface="Catamaran"/>
                <a:cs typeface="Catamaran"/>
              </a:rPr>
              <a:t>agent</a:t>
            </a:r>
            <a:endParaRPr lang="it-IT" sz="1300" dirty="0">
              <a:solidFill>
                <a:srgbClr val="595959"/>
              </a:solidFill>
              <a:latin typeface="Catamaran"/>
              <a:cs typeface="Catamar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E2A9E-ACE9-47E5-15CF-20790B02B42B}"/>
              </a:ext>
            </a:extLst>
          </p:cNvPr>
          <p:cNvSpPr txBox="1"/>
          <p:nvPr/>
        </p:nvSpPr>
        <p:spPr>
          <a:xfrm>
            <a:off x="3941258" y="3851953"/>
            <a:ext cx="10711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dirty="0">
                <a:solidFill>
                  <a:srgbClr val="595959"/>
                </a:solidFill>
                <a:latin typeface="Catamaran"/>
                <a:cs typeface="Catamaran"/>
              </a:rPr>
              <a:t>Target agent</a:t>
            </a:r>
            <a:endParaRPr lang="it-IT" sz="1300" dirty="0">
              <a:solidFill>
                <a:srgbClr val="595959"/>
              </a:solidFill>
              <a:latin typeface="Catamaran"/>
              <a:cs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533789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Experience Replay Buffer</a:t>
            </a:r>
            <a:endParaRPr dirty="0"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4957332" cy="2705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Tool used in RL to enhance performance: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Stores previous transitions experienced by an agent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Transitions are used later in time for training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Efficient use of previous experience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Better convergence with function approximators</a:t>
            </a:r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5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pic>
        <p:nvPicPr>
          <p:cNvPr id="2050" name="Picture 2" descr="Udacity DeepRL project 1: Navigation - Full post :: Gregor the coding cat —  A blog about CS stuff">
            <a:extLst>
              <a:ext uri="{FF2B5EF4-FFF2-40B4-BE49-F238E27FC236}">
                <a16:creationId xmlns:a16="http://schemas.microsoft.com/office/drawing/2014/main" id="{26F29F6A-FAEA-8DAF-7AEB-83CA6CDD1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5" r="43377" b="12900"/>
          <a:stretch/>
        </p:blipFill>
        <p:spPr bwMode="auto">
          <a:xfrm>
            <a:off x="6089354" y="1036926"/>
            <a:ext cx="2359891" cy="30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88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Deep Q-Learning</a:t>
            </a:r>
            <a:endParaRPr dirty="0"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7688700" cy="2705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Instead of VFA, DQN uses Deep Neural Networks: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Use distributed representations instead of local representations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Universal function approximators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Can potentially need exponentially less nodes/parameters to represent the same function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Can learn the parameters using stochastic gradient descent</a:t>
            </a:r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6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</p:spTree>
    <p:extLst>
      <p:ext uri="{BB962C8B-B14F-4D97-AF65-F5344CB8AC3E}">
        <p14:creationId xmlns:p14="http://schemas.microsoft.com/office/powerpoint/2010/main" val="2757522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Deep Q-Learning approaches in Atari Environment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57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Convolutional Neural Networks</a:t>
            </a:r>
            <a:endParaRPr dirty="0"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4115420" cy="2705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For Atari games each state is represented by an image.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CNNs extract features from the image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Apply convolution operations to process pixels information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Adding dense layers at the end allow to obtain in output the Q-values 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8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pic>
        <p:nvPicPr>
          <p:cNvPr id="1028" name="Picture 4" descr="The Deep Q-Network (DQN) - Hugging Face Deep RL Course">
            <a:extLst>
              <a:ext uri="{FF2B5EF4-FFF2-40B4-BE49-F238E27FC236}">
                <a16:creationId xmlns:a16="http://schemas.microsoft.com/office/drawing/2014/main" id="{1BF54E87-D18C-CD15-8256-5C66CBCF8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070" y="1538287"/>
            <a:ext cx="41148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76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DQN &amp; DDQN in Atari Environment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82;p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7650" y="1622025"/>
                <a:ext cx="4957332" cy="27052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dirty="0"/>
                  <a:t>The chosen network works as follow: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Use of </a:t>
                </a:r>
                <a:r>
                  <a:rPr lang="en-US" b="1" dirty="0"/>
                  <a:t>3</a:t>
                </a:r>
                <a:r>
                  <a:rPr lang="en-US" dirty="0"/>
                  <a:t> CNNs to extract state features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End-to-end learning of values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pixels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dirty="0"/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Input state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is stack of gray scaled pixels from the last </a:t>
                </a:r>
                <a:r>
                  <a:rPr lang="en-US" b="1" dirty="0"/>
                  <a:t>4</a:t>
                </a:r>
                <a:r>
                  <a:rPr lang="en-US" dirty="0"/>
                  <a:t> frames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Output is 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</a:t>
                </a:r>
                <a:r>
                  <a:rPr lang="en-US" b="1" dirty="0"/>
                  <a:t>different</a:t>
                </a:r>
                <a:r>
                  <a:rPr lang="en-US" dirty="0"/>
                  <a:t> possible actions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Reward is equal to the Atari game score</a:t>
                </a:r>
              </a:p>
            </p:txBody>
          </p:sp>
        </mc:Choice>
        <mc:Fallback xmlns="">
          <p:sp>
            <p:nvSpPr>
              <p:cNvPr id="82" name="Google Shape;82;p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650" y="1622025"/>
                <a:ext cx="4957332" cy="2705211"/>
              </a:xfrm>
              <a:prstGeom prst="rect">
                <a:avLst/>
              </a:prstGeom>
              <a:blipFill>
                <a:blip r:embed="rId3"/>
                <a:stretch>
                  <a:fillRect l="-1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9</a:t>
            </a:fld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900" dirty="0"/>
              <a:t>Deep </a:t>
            </a:r>
            <a:r>
              <a:rPr lang="it-IT" sz="900" dirty="0" err="1"/>
              <a:t>Recurrent</a:t>
            </a:r>
            <a:r>
              <a:rPr lang="it-IT" sz="900" dirty="0"/>
              <a:t> Double Q-Learning in Atari Environment – Luca Corvitto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41D3A-C540-695B-69D1-E9BBD4481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812" y="1128123"/>
            <a:ext cx="2884975" cy="3395796"/>
          </a:xfrm>
          <a:prstGeom prst="rect">
            <a:avLst/>
          </a:prstGeom>
        </p:spPr>
      </p:pic>
      <p:sp>
        <p:nvSpPr>
          <p:cNvPr id="2" name="Google Shape;84;p8">
            <a:extLst>
              <a:ext uri="{FF2B5EF4-FFF2-40B4-BE49-F238E27FC236}">
                <a16:creationId xmlns:a16="http://schemas.microsoft.com/office/drawing/2014/main" id="{16C3F36E-5522-460E-7898-0FCFF7F420A2}"/>
              </a:ext>
            </a:extLst>
          </p:cNvPr>
          <p:cNvSpPr txBox="1">
            <a:spLocks/>
          </p:cNvSpPr>
          <p:nvPr/>
        </p:nvSpPr>
        <p:spPr>
          <a:xfrm>
            <a:off x="638663" y="4353866"/>
            <a:ext cx="58545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tamaran"/>
              <a:buNone/>
              <a:defRPr sz="9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None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900" b="0" i="0" u="none" strike="noStrike" baseline="0" dirty="0">
                <a:latin typeface="NimbusRomNo9L-Regu"/>
              </a:rPr>
              <a:t>Moreno, Felipe A.. (2019). Performing Deep Recurrent Double Q-Learning for Atari Games.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822702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1198</Words>
  <Application>Microsoft Office PowerPoint</Application>
  <PresentationFormat>On-screen Show (16:9)</PresentationFormat>
  <Paragraphs>182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Noto Sans</vt:lpstr>
      <vt:lpstr>Catamaran</vt:lpstr>
      <vt:lpstr>Raleway</vt:lpstr>
      <vt:lpstr>Arial</vt:lpstr>
      <vt:lpstr>NimbusRomNo9L-Regu</vt:lpstr>
      <vt:lpstr>Cambria Math</vt:lpstr>
      <vt:lpstr>Streamline</vt:lpstr>
      <vt:lpstr>Deep Recurrent Double Q-Learning in Atari Environment</vt:lpstr>
      <vt:lpstr>Introduction</vt:lpstr>
      <vt:lpstr>Q-Learning</vt:lpstr>
      <vt:lpstr>Double Q-Learning</vt:lpstr>
      <vt:lpstr>Experience Replay Buffer</vt:lpstr>
      <vt:lpstr>Deep Q-Learning</vt:lpstr>
      <vt:lpstr>Deep Q-Learning approaches in Atari Environment</vt:lpstr>
      <vt:lpstr>Convolutional Neural Networks</vt:lpstr>
      <vt:lpstr>DQN &amp; DDQN in Atari Environment</vt:lpstr>
      <vt:lpstr>Long Short-Term Memory</vt:lpstr>
      <vt:lpstr>DRQN in Atari Environment</vt:lpstr>
      <vt:lpstr>DRDQN in Atari Environment</vt:lpstr>
      <vt:lpstr>Simulations &amp; Performances</vt:lpstr>
      <vt:lpstr>Atari Performance</vt:lpstr>
      <vt:lpstr>Space Invaders Cumulative Reward</vt:lpstr>
      <vt:lpstr>Space Invaders Training Loss</vt:lpstr>
      <vt:lpstr>Space Invaders Performance</vt:lpstr>
      <vt:lpstr>Q*bert Cumulative Reward</vt:lpstr>
      <vt:lpstr>Q*bert Training Loss</vt:lpstr>
      <vt:lpstr>Q*bert Performance</vt:lpstr>
      <vt:lpstr>Conclusion</vt:lpstr>
      <vt:lpstr>Conclusion</vt:lpstr>
      <vt:lpstr>References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Recurrent Double Q-Learning in Atari Space Invaders</dc:title>
  <cp:lastModifiedBy>Luca Corvitto</cp:lastModifiedBy>
  <cp:revision>18</cp:revision>
  <dcterms:modified xsi:type="dcterms:W3CDTF">2023-06-19T06:42:46Z</dcterms:modified>
</cp:coreProperties>
</file>